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2"/>
    <p:sldId id="284" r:id="rId3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166CF"/>
    <a:srgbClr val="99CCFF"/>
    <a:srgbClr val="FFD624"/>
    <a:srgbClr val="3E6FD2"/>
    <a:srgbClr val="2D5EC1"/>
    <a:srgbClr val="BDDEFF"/>
    <a:srgbClr val="0F5494"/>
    <a:srgbClr val="808080"/>
    <a:srgbClr val="009FB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00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04"/>
        <p:guide pos="21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6" y="4680945"/>
            <a:ext cx="5375268" cy="44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b="1" strike="sngStrike" kern="0" dirty="0" smtClean="0">
              <a:solidFill>
                <a:schemeClr val="bg2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13009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‹N›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44824"/>
            <a:ext cx="8064896" cy="2016224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ORGANIC REFORM </a:t>
            </a:r>
            <a:br>
              <a:rPr lang="en-GB" dirty="0" smtClean="0"/>
            </a:br>
            <a:r>
              <a:rPr lang="en-GB" dirty="0" smtClean="0"/>
              <a:t>Production rules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/>
              <a:t>Empowerments </a:t>
            </a:r>
            <a:r>
              <a:rPr lang="en-GB" sz="3200" dirty="0"/>
              <a:t>that need to be activated in the IAs and DAs?</a:t>
            </a:r>
            <a:br>
              <a:rPr lang="en-GB" sz="32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157192"/>
            <a:ext cx="3744416" cy="1872208"/>
          </a:xfrm>
        </p:spPr>
        <p:txBody>
          <a:bodyPr/>
          <a:lstStyle/>
          <a:p>
            <a:r>
              <a:rPr lang="en-GB" dirty="0" smtClean="0"/>
              <a:t>AGRI B4</a:t>
            </a:r>
          </a:p>
          <a:p>
            <a:r>
              <a:rPr lang="en-GB" dirty="0" smtClean="0"/>
              <a:t>COP</a:t>
            </a:r>
          </a:p>
          <a:p>
            <a:r>
              <a:rPr lang="en-GB" dirty="0" smtClean="0"/>
              <a:t>17 April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6886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936625"/>
          </a:xfrm>
        </p:spPr>
        <p:txBody>
          <a:bodyPr/>
          <a:lstStyle/>
          <a:p>
            <a:r>
              <a:rPr lang="en-GB" dirty="0" smtClean="0"/>
              <a:t>Needed for the production rules: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07504" y="476672"/>
            <a:ext cx="896448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 typeface="Arial" pitchFamily="34" charset="0"/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b="1" kern="0" dirty="0" smtClean="0"/>
              <a:t>IA</a:t>
            </a:r>
            <a:r>
              <a:rPr lang="en-GB" sz="2000" b="0" kern="0" dirty="0" smtClean="0"/>
              <a:t> </a:t>
            </a:r>
            <a:r>
              <a:rPr lang="en-GB" b="0" kern="0" dirty="0" smtClean="0"/>
              <a:t> </a:t>
            </a:r>
          </a:p>
          <a:p>
            <a:r>
              <a:rPr lang="en-GB" sz="1500" b="0" kern="0" dirty="0" smtClean="0">
                <a:solidFill>
                  <a:schemeClr val="accent2"/>
                </a:solidFill>
              </a:rPr>
              <a:t>Art. 10(6)</a:t>
            </a:r>
            <a:r>
              <a:rPr lang="en-GB" sz="1500" b="1" kern="0" dirty="0" smtClean="0">
                <a:solidFill>
                  <a:srgbClr val="FF0000"/>
                </a:solidFill>
              </a:rPr>
              <a:t> </a:t>
            </a:r>
            <a:r>
              <a:rPr lang="en-GB" sz="1200" b="1" kern="0" dirty="0" smtClean="0">
                <a:solidFill>
                  <a:srgbClr val="FF0000"/>
                </a:solidFill>
              </a:rPr>
              <a:t>Conversion</a:t>
            </a:r>
            <a:endParaRPr lang="en-GB" sz="1200" b="0" kern="0" dirty="0" smtClean="0">
              <a:solidFill>
                <a:schemeClr val="accent2"/>
              </a:solidFill>
            </a:endParaRPr>
          </a:p>
          <a:p>
            <a:r>
              <a:rPr lang="en-GB" sz="1500" b="0" kern="0" dirty="0" smtClean="0">
                <a:solidFill>
                  <a:schemeClr val="accent2"/>
                </a:solidFill>
              </a:rPr>
              <a:t>Art. 14(3) </a:t>
            </a:r>
            <a:r>
              <a:rPr lang="en-GB" sz="1200" b="1" kern="0" dirty="0" smtClean="0">
                <a:solidFill>
                  <a:srgbClr val="FF0000"/>
                </a:solidFill>
              </a:rPr>
              <a:t>Livestock production rules </a:t>
            </a:r>
            <a:endParaRPr lang="en-GB" sz="1200" b="0" kern="0" dirty="0" smtClean="0">
              <a:solidFill>
                <a:schemeClr val="accent2"/>
              </a:solidFill>
            </a:endParaRPr>
          </a:p>
          <a:p>
            <a:r>
              <a:rPr lang="en-GB" sz="1500" b="0" kern="0" dirty="0" smtClean="0">
                <a:solidFill>
                  <a:schemeClr val="accent2"/>
                </a:solidFill>
              </a:rPr>
              <a:t>Art. 15(3)</a:t>
            </a:r>
            <a:r>
              <a:rPr lang="en-GB" sz="1500" b="1" kern="0" dirty="0" smtClean="0">
                <a:solidFill>
                  <a:srgbClr val="FF0000"/>
                </a:solidFill>
              </a:rPr>
              <a:t> </a:t>
            </a:r>
            <a:r>
              <a:rPr lang="en-GB" sz="1200" b="1" kern="0" dirty="0" smtClean="0">
                <a:solidFill>
                  <a:srgbClr val="FF0000"/>
                </a:solidFill>
              </a:rPr>
              <a:t>Production rules for algae 	               	        and aquaculture animals</a:t>
            </a:r>
          </a:p>
          <a:p>
            <a:r>
              <a:rPr lang="en-GB" sz="1500" b="0" kern="0" dirty="0">
                <a:solidFill>
                  <a:schemeClr val="accent2"/>
                </a:solidFill>
              </a:rPr>
              <a:t>Art. </a:t>
            </a:r>
            <a:r>
              <a:rPr lang="en-GB" sz="1500" b="0" kern="0" dirty="0" smtClean="0">
                <a:solidFill>
                  <a:schemeClr val="accent2"/>
                </a:solidFill>
              </a:rPr>
              <a:t>16(3</a:t>
            </a:r>
            <a:r>
              <a:rPr lang="en-GB" sz="1500" b="0" kern="0" dirty="0">
                <a:solidFill>
                  <a:schemeClr val="accent2"/>
                </a:solidFill>
              </a:rPr>
              <a:t>)</a:t>
            </a:r>
            <a:r>
              <a:rPr lang="en-GB" sz="1500" kern="0" dirty="0">
                <a:solidFill>
                  <a:srgbClr val="FF0000"/>
                </a:solidFill>
              </a:rPr>
              <a:t> </a:t>
            </a:r>
            <a:r>
              <a:rPr lang="en-GB" sz="1200" kern="0" dirty="0">
                <a:solidFill>
                  <a:srgbClr val="FF0000"/>
                </a:solidFill>
              </a:rPr>
              <a:t>Production rules for processed </a:t>
            </a:r>
            <a:r>
              <a:rPr lang="en-GB" sz="1200" kern="0" dirty="0" smtClean="0">
                <a:solidFill>
                  <a:srgbClr val="FF0000"/>
                </a:solidFill>
              </a:rPr>
              <a:t>	        food </a:t>
            </a:r>
            <a:endParaRPr lang="en-GB" sz="1200" kern="0" dirty="0">
              <a:solidFill>
                <a:srgbClr val="FF0000"/>
              </a:solidFill>
            </a:endParaRPr>
          </a:p>
          <a:p>
            <a:r>
              <a:rPr lang="en-GB" sz="1500" b="0" kern="0" dirty="0">
                <a:solidFill>
                  <a:schemeClr val="accent2"/>
                </a:solidFill>
              </a:rPr>
              <a:t>Art. </a:t>
            </a:r>
            <a:r>
              <a:rPr lang="en-GB" sz="1500" b="0" kern="0" dirty="0" smtClean="0">
                <a:solidFill>
                  <a:schemeClr val="accent2"/>
                </a:solidFill>
              </a:rPr>
              <a:t>17(3</a:t>
            </a:r>
            <a:r>
              <a:rPr lang="en-GB" sz="1500" b="0" kern="0" dirty="0">
                <a:solidFill>
                  <a:schemeClr val="accent2"/>
                </a:solidFill>
              </a:rPr>
              <a:t>)</a:t>
            </a:r>
            <a:r>
              <a:rPr lang="en-GB" sz="1500" kern="0" dirty="0">
                <a:solidFill>
                  <a:srgbClr val="FF0000"/>
                </a:solidFill>
              </a:rPr>
              <a:t> </a:t>
            </a:r>
            <a:r>
              <a:rPr lang="en-GB" sz="1200" kern="0" dirty="0">
                <a:solidFill>
                  <a:srgbClr val="FF0000"/>
                </a:solidFill>
              </a:rPr>
              <a:t>Production rules for processed </a:t>
            </a:r>
            <a:r>
              <a:rPr lang="en-GB" sz="1200" kern="0" dirty="0" smtClean="0">
                <a:solidFill>
                  <a:srgbClr val="FF0000"/>
                </a:solidFill>
              </a:rPr>
              <a:t>	        feed </a:t>
            </a:r>
            <a:endParaRPr lang="en-GB" sz="1200" kern="0" dirty="0">
              <a:solidFill>
                <a:srgbClr val="FF0000"/>
              </a:solidFill>
            </a:endParaRPr>
          </a:p>
          <a:p>
            <a:pPr algn="just">
              <a:tabLst>
                <a:tab pos="719138" algn="l"/>
                <a:tab pos="808038" algn="l"/>
                <a:tab pos="1163638" algn="l"/>
                <a:tab pos="1438275" algn="l"/>
                <a:tab pos="1527175" algn="l"/>
              </a:tabLst>
            </a:pPr>
            <a:r>
              <a:rPr lang="en-GB" sz="1500" b="0" kern="0" dirty="0" smtClean="0">
                <a:solidFill>
                  <a:schemeClr val="accent2"/>
                </a:solidFill>
              </a:rPr>
              <a:t>Art. 26(7)</a:t>
            </a:r>
            <a:r>
              <a:rPr lang="en-GB" sz="1200" b="1" kern="0" dirty="0" smtClean="0">
                <a:solidFill>
                  <a:srgbClr val="FF0000"/>
                </a:solidFill>
              </a:rPr>
              <a:t>Collection of data concerning 				the availability on the market 				of organic 	and in-conversion 				plant reproductive material, 				organic animals and organic 				aquaculture juveniles</a:t>
            </a:r>
          </a:p>
          <a:p>
            <a:pPr marL="0" indent="0" algn="just">
              <a:buNone/>
              <a:tabLst>
                <a:tab pos="719138" algn="l"/>
                <a:tab pos="808038" algn="l"/>
                <a:tab pos="1163638" algn="l"/>
                <a:tab pos="1438275" algn="l"/>
                <a:tab pos="1527175" algn="l"/>
              </a:tabLst>
            </a:pPr>
            <a:r>
              <a:rPr lang="en-GB" sz="1200" b="1" kern="0" dirty="0" smtClean="0">
                <a:solidFill>
                  <a:srgbClr val="FF0000"/>
                </a:solidFill>
              </a:rPr>
              <a:t> </a:t>
            </a:r>
            <a:endParaRPr lang="en-GB" sz="1200" b="0" kern="0" dirty="0" smtClean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en-GB" sz="1400" b="0" kern="0" dirty="0" smtClean="0">
                <a:solidFill>
                  <a:srgbClr val="00B050"/>
                </a:solidFill>
              </a:rPr>
              <a:t>[Moved to the Controls group…</a:t>
            </a:r>
          </a:p>
          <a:p>
            <a:pPr marL="0" indent="0" algn="just">
              <a:buNone/>
            </a:pPr>
            <a:r>
              <a:rPr lang="en-GB" sz="1000" b="0" kern="0" dirty="0" smtClean="0">
                <a:solidFill>
                  <a:srgbClr val="00B050"/>
                </a:solidFill>
              </a:rPr>
              <a:t>Art. 28(3)   </a:t>
            </a:r>
            <a:r>
              <a:rPr lang="en-GB" sz="1000" b="1" kern="0" dirty="0" smtClean="0">
                <a:solidFill>
                  <a:srgbClr val="00B050"/>
                </a:solidFill>
              </a:rPr>
              <a:t>Precautionary measures</a:t>
            </a:r>
          </a:p>
          <a:p>
            <a:pPr marL="712788" indent="-712788" algn="just">
              <a:buNone/>
            </a:pPr>
            <a:r>
              <a:rPr lang="en-GB" sz="1000" b="0" i="0" kern="0" dirty="0" smtClean="0">
                <a:solidFill>
                  <a:srgbClr val="00B050"/>
                </a:solidFill>
                <a:latin typeface="Verdana" pitchFamily="34" charset="0"/>
              </a:rPr>
              <a:t> </a:t>
            </a:r>
            <a:r>
              <a:rPr lang="en-GB" sz="1000" b="0" kern="0" dirty="0" smtClean="0">
                <a:solidFill>
                  <a:srgbClr val="00B050"/>
                </a:solidFill>
                <a:latin typeface="Verdana" pitchFamily="34" charset="0"/>
              </a:rPr>
              <a:t>Art</a:t>
            </a:r>
            <a:r>
              <a:rPr lang="en-GB" sz="1000" b="0" kern="0" dirty="0">
                <a:solidFill>
                  <a:srgbClr val="00B050"/>
                </a:solidFill>
                <a:latin typeface="Verdana" pitchFamily="34" charset="0"/>
              </a:rPr>
              <a:t>. 29(8) </a:t>
            </a:r>
            <a:r>
              <a:rPr lang="en-GB" sz="1000" kern="0" dirty="0">
                <a:solidFill>
                  <a:srgbClr val="00B050"/>
                </a:solidFill>
                <a:latin typeface="Verdana" pitchFamily="34" charset="0"/>
              </a:rPr>
              <a:t>Measures to be taken in cases of presence of </a:t>
            </a:r>
            <a:r>
              <a:rPr lang="en-GB" sz="1000" kern="0" dirty="0" smtClean="0">
                <a:solidFill>
                  <a:srgbClr val="00B050"/>
                </a:solidFill>
                <a:latin typeface="Verdana" pitchFamily="34" charset="0"/>
              </a:rPr>
              <a:t>non-  authorised </a:t>
            </a:r>
            <a:r>
              <a:rPr lang="en-GB" sz="1000" kern="0" dirty="0">
                <a:solidFill>
                  <a:srgbClr val="00B050"/>
                </a:solidFill>
                <a:latin typeface="Verdana" pitchFamily="34" charset="0"/>
              </a:rPr>
              <a:t>products and </a:t>
            </a:r>
            <a:r>
              <a:rPr lang="en-GB" sz="1000" kern="0" dirty="0" smtClean="0">
                <a:solidFill>
                  <a:srgbClr val="00B050"/>
                </a:solidFill>
                <a:latin typeface="Verdana" pitchFamily="34" charset="0"/>
              </a:rPr>
              <a:t> substances</a:t>
            </a:r>
            <a:r>
              <a:rPr lang="en-GB" sz="1000" b="0" kern="0" dirty="0" smtClean="0">
                <a:solidFill>
                  <a:srgbClr val="00B050"/>
                </a:solidFill>
                <a:latin typeface="Verdana" pitchFamily="34" charset="0"/>
              </a:rPr>
              <a:t>]</a:t>
            </a:r>
            <a:endParaRPr lang="en-GB" sz="1000" b="0" kern="0" dirty="0" smtClean="0">
              <a:solidFill>
                <a:srgbClr val="00B050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en-GB" sz="600" b="1" kern="0" dirty="0" smtClean="0"/>
          </a:p>
          <a:p>
            <a:pPr marL="0" indent="0">
              <a:buFont typeface="Arial" pitchFamily="34" charset="0"/>
              <a:buNone/>
            </a:pPr>
            <a:r>
              <a:rPr lang="en-GB" sz="2000" b="1" kern="0" dirty="0" smtClean="0"/>
              <a:t>IA</a:t>
            </a:r>
            <a:r>
              <a:rPr lang="en-GB" sz="2000" b="0" kern="0" dirty="0" smtClean="0"/>
              <a:t>  </a:t>
            </a:r>
          </a:p>
          <a:p>
            <a:pPr algn="just">
              <a:tabLst>
                <a:tab pos="1254125" algn="l"/>
                <a:tab pos="1339850" algn="l"/>
                <a:tab pos="1435100" algn="l"/>
              </a:tabLst>
            </a:pPr>
            <a:r>
              <a:rPr lang="en-GB" sz="1500" b="0" kern="0" dirty="0" smtClean="0"/>
              <a:t>Art. 24(9)</a:t>
            </a:r>
            <a:r>
              <a:rPr lang="en-GB" sz="1200" b="1" kern="0" dirty="0" smtClean="0">
                <a:solidFill>
                  <a:srgbClr val="FF0000"/>
                </a:solidFill>
              </a:rPr>
              <a:t>Authorisation of products and 			substances that may be used in 			organic production </a:t>
            </a:r>
          </a:p>
          <a:p>
            <a:pPr algn="just"/>
            <a:endParaRPr lang="en-GB" sz="1200" b="1" kern="0" dirty="0" smtClean="0">
              <a:solidFill>
                <a:srgbClr val="FF0000"/>
              </a:solidFill>
            </a:endParaRPr>
          </a:p>
          <a:p>
            <a:endParaRPr lang="en-GB" sz="900" b="0" kern="0" dirty="0" smtClean="0">
              <a:solidFill>
                <a:schemeClr val="accent2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GB" sz="1500" strike="sngStrike" kern="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GB" sz="1500" strike="sngStrike" kern="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GB" sz="1500" b="1" strike="sngStrike" kern="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GB" sz="1500" b="1" strike="sngStrike" kern="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GB" sz="1500" b="1" strike="sngStrike" kern="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GB" sz="1500" b="1" kern="0" dirty="0" smtClean="0"/>
          </a:p>
          <a:p>
            <a:pPr marL="541338" indent="-185738">
              <a:buFont typeface="Arial" pitchFamily="34" charset="0"/>
              <a:buNone/>
            </a:pPr>
            <a:r>
              <a:rPr lang="en-GB" b="1" kern="0" dirty="0" smtClean="0"/>
              <a:t>DA</a:t>
            </a:r>
            <a:r>
              <a:rPr lang="en-GB" b="0" kern="0" dirty="0" smtClean="0"/>
              <a:t>  </a:t>
            </a:r>
            <a:endParaRPr lang="en-GB" b="0" strike="sngStrike" kern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41338" indent="-185738"/>
            <a:r>
              <a:rPr lang="en-GB" sz="1500" b="0" kern="0" dirty="0" smtClean="0">
                <a:solidFill>
                  <a:schemeClr val="accent2"/>
                </a:solidFill>
              </a:rPr>
              <a:t>Art</a:t>
            </a:r>
            <a:r>
              <a:rPr lang="en-GB" sz="1500" b="0" kern="0" dirty="0">
                <a:solidFill>
                  <a:schemeClr val="accent2"/>
                </a:solidFill>
              </a:rPr>
              <a:t>. 10(6)</a:t>
            </a:r>
            <a:r>
              <a:rPr lang="en-GB" sz="1500" kern="0" dirty="0">
                <a:solidFill>
                  <a:srgbClr val="FF0000"/>
                </a:solidFill>
              </a:rPr>
              <a:t> </a:t>
            </a:r>
            <a:r>
              <a:rPr lang="en-GB" sz="1200" kern="0" dirty="0" smtClean="0">
                <a:solidFill>
                  <a:srgbClr val="FF0000"/>
                </a:solidFill>
              </a:rPr>
              <a:t>Conversion</a:t>
            </a:r>
          </a:p>
          <a:p>
            <a:pPr marL="541338" indent="-185738"/>
            <a:r>
              <a:rPr lang="en-GB" sz="1500" b="0" kern="0" dirty="0" smtClean="0">
                <a:solidFill>
                  <a:schemeClr val="accent2"/>
                </a:solidFill>
              </a:rPr>
              <a:t>Art.12(2) </a:t>
            </a:r>
            <a:r>
              <a:rPr lang="en-GB" sz="1200" dirty="0">
                <a:solidFill>
                  <a:srgbClr val="FF0000"/>
                </a:solidFill>
              </a:rPr>
              <a:t>Plant production rules</a:t>
            </a:r>
            <a:endParaRPr lang="en-GB" sz="1200" kern="0" dirty="0">
              <a:solidFill>
                <a:schemeClr val="accent2"/>
              </a:solidFill>
            </a:endParaRPr>
          </a:p>
          <a:p>
            <a:pPr marL="541338" indent="-185738"/>
            <a:r>
              <a:rPr lang="en-GB" sz="1500" b="0" kern="0" dirty="0" smtClean="0">
                <a:solidFill>
                  <a:schemeClr val="accent2"/>
                </a:solidFill>
              </a:rPr>
              <a:t>Art.14(2)</a:t>
            </a:r>
            <a:r>
              <a:rPr lang="en-GB" sz="1500" b="1" kern="0" dirty="0" smtClean="0">
                <a:solidFill>
                  <a:srgbClr val="FF0000"/>
                </a:solidFill>
              </a:rPr>
              <a:t> </a:t>
            </a:r>
            <a:r>
              <a:rPr lang="en-GB" sz="1200" b="1" kern="0" dirty="0" smtClean="0">
                <a:solidFill>
                  <a:srgbClr val="FF0000"/>
                </a:solidFill>
              </a:rPr>
              <a:t>Livestock production rules</a:t>
            </a:r>
            <a:endParaRPr lang="en-GB" sz="1200" b="0" kern="0" dirty="0" smtClean="0">
              <a:solidFill>
                <a:schemeClr val="accent2"/>
              </a:solidFill>
            </a:endParaRPr>
          </a:p>
          <a:p>
            <a:pPr marL="541338" indent="-185738">
              <a:tabLst>
                <a:tab pos="985838" algn="l"/>
                <a:tab pos="1074738" algn="l"/>
                <a:tab pos="1254125" algn="l"/>
                <a:tab pos="1339850" algn="l"/>
                <a:tab pos="1435100" algn="l"/>
              </a:tabLst>
            </a:pPr>
            <a:r>
              <a:rPr lang="en-GB" sz="1500" b="0" kern="0" dirty="0" smtClean="0">
                <a:solidFill>
                  <a:schemeClr val="accent2"/>
                </a:solidFill>
              </a:rPr>
              <a:t>Art.15(2)</a:t>
            </a:r>
            <a:r>
              <a:rPr lang="en-GB" sz="1500" b="1" kern="0" dirty="0" smtClean="0">
                <a:solidFill>
                  <a:srgbClr val="FF0000"/>
                </a:solidFill>
              </a:rPr>
              <a:t> </a:t>
            </a:r>
            <a:r>
              <a:rPr lang="en-GB" sz="1200" b="1" kern="0" dirty="0" smtClean="0">
                <a:solidFill>
                  <a:srgbClr val="FF0000"/>
                </a:solidFill>
              </a:rPr>
              <a:t>Production rules for algae 		  			 and aquaculture animals</a:t>
            </a:r>
            <a:endParaRPr lang="en-GB" sz="1200" b="0" kern="0" dirty="0" smtClean="0">
              <a:solidFill>
                <a:schemeClr val="accent2"/>
              </a:solidFill>
            </a:endParaRPr>
          </a:p>
          <a:p>
            <a:pPr marL="541338" indent="-185738" algn="just">
              <a:tabLst>
                <a:tab pos="896938" algn="l"/>
                <a:tab pos="985838" algn="l"/>
                <a:tab pos="1163638" algn="l"/>
                <a:tab pos="1435100" algn="l"/>
                <a:tab pos="1527175" algn="l"/>
              </a:tabLst>
            </a:pPr>
            <a:r>
              <a:rPr lang="en-GB" sz="1500" b="0" kern="0" dirty="0" smtClean="0">
                <a:solidFill>
                  <a:schemeClr val="accent2"/>
                </a:solidFill>
              </a:rPr>
              <a:t>Art.21(1)</a:t>
            </a:r>
            <a:r>
              <a:rPr lang="en-GB" sz="1500" b="1" kern="0" dirty="0" smtClean="0">
                <a:solidFill>
                  <a:srgbClr val="FF0000"/>
                </a:solidFill>
              </a:rPr>
              <a:t> </a:t>
            </a:r>
            <a:r>
              <a:rPr lang="en-GB" sz="1200" b="1" kern="0" dirty="0" smtClean="0">
                <a:solidFill>
                  <a:srgbClr val="FF0000"/>
                </a:solidFill>
              </a:rPr>
              <a:t>Production rules for products not 					falling within the categories of 					products referred to in Art. 12 to 					19</a:t>
            </a:r>
          </a:p>
          <a:p>
            <a:pPr marL="541338" indent="-185738" algn="just">
              <a:tabLst>
                <a:tab pos="896938" algn="l"/>
                <a:tab pos="985838" algn="l"/>
                <a:tab pos="1163638" algn="l"/>
                <a:tab pos="1435100" algn="l"/>
                <a:tab pos="1527175" algn="l"/>
              </a:tabLst>
            </a:pPr>
            <a:r>
              <a:rPr lang="en-GB" sz="1500" b="0" kern="0" dirty="0" smtClean="0">
                <a:solidFill>
                  <a:schemeClr val="accent2"/>
                </a:solidFill>
              </a:rPr>
              <a:t>Art.18(2) </a:t>
            </a:r>
            <a:r>
              <a:rPr lang="en-GB" sz="1200" dirty="0" smtClean="0">
                <a:solidFill>
                  <a:srgbClr val="FF0000"/>
                </a:solidFill>
              </a:rPr>
              <a:t>Production </a:t>
            </a:r>
            <a:r>
              <a:rPr lang="en-GB" sz="1200" dirty="0">
                <a:solidFill>
                  <a:srgbClr val="FF0000"/>
                </a:solidFill>
              </a:rPr>
              <a:t>rules for </a:t>
            </a:r>
            <a:r>
              <a:rPr lang="en-GB" sz="1200" dirty="0" smtClean="0">
                <a:solidFill>
                  <a:srgbClr val="FF0000"/>
                </a:solidFill>
              </a:rPr>
              <a:t>wine</a:t>
            </a:r>
          </a:p>
          <a:p>
            <a:pPr marL="541338" indent="-185738" algn="just">
              <a:tabLst>
                <a:tab pos="896938" algn="l"/>
                <a:tab pos="985838" algn="l"/>
                <a:tab pos="1163638" algn="l"/>
                <a:tab pos="1435100" algn="l"/>
                <a:tab pos="1527175" algn="l"/>
              </a:tabLst>
            </a:pPr>
            <a:r>
              <a:rPr lang="en-GB" sz="1500" b="0" kern="0" dirty="0" smtClean="0">
                <a:solidFill>
                  <a:schemeClr val="accent2"/>
                </a:solidFill>
              </a:rPr>
              <a:t>Art.22(1)</a:t>
            </a:r>
            <a:r>
              <a:rPr lang="en-GB" sz="1500" b="1" kern="0" dirty="0" smtClean="0">
                <a:solidFill>
                  <a:srgbClr val="FF0000"/>
                </a:solidFill>
              </a:rPr>
              <a:t> </a:t>
            </a:r>
            <a:r>
              <a:rPr lang="en-GB" sz="1200" b="1" kern="0" dirty="0" smtClean="0">
                <a:solidFill>
                  <a:srgbClr val="FF0000"/>
                </a:solidFill>
              </a:rPr>
              <a:t>Adoption of exceptional 		           production rules</a:t>
            </a:r>
            <a:r>
              <a:rPr lang="en-GB" sz="1200" b="0" kern="0" dirty="0" smtClean="0">
                <a:solidFill>
                  <a:schemeClr val="accent2"/>
                </a:solidFill>
              </a:rPr>
              <a:t> </a:t>
            </a:r>
          </a:p>
          <a:p>
            <a:pPr marL="541338" indent="-185738">
              <a:tabLst>
                <a:tab pos="1435100" algn="l"/>
              </a:tabLst>
            </a:pPr>
            <a:r>
              <a:rPr lang="en-GB" sz="1500" b="0" kern="0" dirty="0" smtClean="0">
                <a:solidFill>
                  <a:schemeClr val="accent2"/>
                </a:solidFill>
              </a:rPr>
              <a:t>Art.23(2)</a:t>
            </a:r>
            <a:r>
              <a:rPr lang="en-GB" sz="1500" kern="0" dirty="0" smtClean="0">
                <a:solidFill>
                  <a:srgbClr val="FF0000"/>
                </a:solidFill>
              </a:rPr>
              <a:t> </a:t>
            </a:r>
            <a:r>
              <a:rPr lang="en-GB" sz="1200" dirty="0">
                <a:solidFill>
                  <a:srgbClr val="FF0000"/>
                </a:solidFill>
              </a:rPr>
              <a:t>Collection, packaging, transport </a:t>
            </a:r>
            <a:r>
              <a:rPr lang="en-GB" sz="1200" dirty="0" smtClean="0">
                <a:solidFill>
                  <a:srgbClr val="FF0000"/>
                </a:solidFill>
              </a:rPr>
              <a:t>	  and storage </a:t>
            </a:r>
            <a:endParaRPr lang="en-GB" sz="1200" b="0" kern="0" dirty="0">
              <a:solidFill>
                <a:schemeClr val="accent2"/>
              </a:solidFill>
            </a:endParaRPr>
          </a:p>
          <a:p>
            <a:pPr marL="541338" indent="-185738">
              <a:tabLst>
                <a:tab pos="1435100" algn="l"/>
              </a:tabLst>
            </a:pPr>
            <a:endParaRPr lang="en-GB" sz="1200" b="0" kern="0" dirty="0" smtClean="0">
              <a:solidFill>
                <a:schemeClr val="accent2"/>
              </a:solidFill>
            </a:endParaRPr>
          </a:p>
          <a:p>
            <a:pPr marL="541338" indent="-185738">
              <a:buFont typeface="Arial" pitchFamily="34" charset="0"/>
              <a:buNone/>
            </a:pPr>
            <a:endParaRPr lang="en-GB" sz="1200" b="0" kern="0" dirty="0" smtClean="0">
              <a:solidFill>
                <a:schemeClr val="accent2"/>
              </a:solidFill>
            </a:endParaRPr>
          </a:p>
          <a:p>
            <a:pPr marL="541338" indent="-185738">
              <a:buNone/>
            </a:pPr>
            <a:r>
              <a:rPr lang="en-GB" kern="0" dirty="0" smtClean="0"/>
              <a:t>			DG </a:t>
            </a:r>
            <a:r>
              <a:rPr lang="en-GB" kern="0" dirty="0"/>
              <a:t>SANTE </a:t>
            </a:r>
            <a:endParaRPr lang="en-GB" kern="0" dirty="0" smtClean="0"/>
          </a:p>
          <a:p>
            <a:pPr marL="541338" indent="-185738" algn="just">
              <a:tabLst>
                <a:tab pos="1074738" algn="l"/>
                <a:tab pos="1435100" algn="l"/>
              </a:tabLst>
            </a:pPr>
            <a:r>
              <a:rPr lang="en-GB" sz="1500" b="0" kern="0" dirty="0" smtClean="0">
                <a:solidFill>
                  <a:schemeClr val="accent2"/>
                </a:solidFill>
              </a:rPr>
              <a:t>Art.13</a:t>
            </a:r>
            <a:r>
              <a:rPr lang="en-GB" sz="1600" b="0" kern="0" dirty="0" smtClean="0">
                <a:solidFill>
                  <a:srgbClr val="FF0000"/>
                </a:solidFill>
              </a:rPr>
              <a:t> </a:t>
            </a:r>
            <a:r>
              <a:rPr lang="en-GB" sz="1500" b="0" kern="0" dirty="0" smtClean="0">
                <a:solidFill>
                  <a:schemeClr val="accent2"/>
                </a:solidFill>
              </a:rPr>
              <a:t>(3) </a:t>
            </a:r>
            <a:r>
              <a:rPr lang="en-GB" sz="1200" b="1" kern="0" dirty="0" smtClean="0">
                <a:solidFill>
                  <a:srgbClr val="FF0000"/>
                </a:solidFill>
              </a:rPr>
              <a:t>Specific provisions for the </a:t>
            </a:r>
          </a:p>
          <a:p>
            <a:pPr marL="355600" indent="0" algn="just">
              <a:buNone/>
              <a:tabLst>
                <a:tab pos="1074738" algn="l"/>
                <a:tab pos="1435100" algn="l"/>
              </a:tabLst>
            </a:pPr>
            <a:r>
              <a:rPr lang="en-GB" sz="1200" b="1" kern="0" dirty="0" smtClean="0">
                <a:solidFill>
                  <a:srgbClr val="FF0000"/>
                </a:solidFill>
              </a:rPr>
              <a:t> 		marketing of plant 			reproductive material of organic 		heterogeneous material </a:t>
            </a:r>
            <a:endParaRPr lang="en-GB" sz="1200" b="0" kern="0" dirty="0" smtClean="0">
              <a:solidFill>
                <a:srgbClr val="FF0000"/>
              </a:solidFill>
            </a:endParaRPr>
          </a:p>
          <a:p>
            <a:pPr marL="541338" indent="-185738">
              <a:buFont typeface="Arial" pitchFamily="34" charset="0"/>
              <a:buNone/>
            </a:pPr>
            <a:endParaRPr lang="en-GB" sz="1200" b="0" strike="sngStrike" kern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41338" indent="-185738" algn="r">
              <a:buFont typeface="Arial" pitchFamily="34" charset="0"/>
              <a:buNone/>
            </a:pPr>
            <a:endParaRPr lang="en-GB" sz="1500" b="0" strike="sngStrike" kern="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GB" sz="900" b="0" kern="0" dirty="0" smtClean="0"/>
          </a:p>
          <a:p>
            <a:endParaRPr lang="en-GB" b="0" kern="0" dirty="0" smtClean="0"/>
          </a:p>
          <a:p>
            <a:pPr marL="0" indent="0">
              <a:buFont typeface="Arial" pitchFamily="34" charset="0"/>
              <a:buNone/>
            </a:pPr>
            <a:endParaRPr lang="en-GB" b="0" kern="0" dirty="0"/>
          </a:p>
        </p:txBody>
      </p:sp>
    </p:spTree>
    <p:extLst>
      <p:ext uri="{BB962C8B-B14F-4D97-AF65-F5344CB8AC3E}">
        <p14:creationId xmlns:p14="http://schemas.microsoft.com/office/powerpoint/2010/main" xmlns="" val="278449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956</TotalTime>
  <Words>14</Words>
  <Application>Microsoft Office PowerPoint</Application>
  <PresentationFormat>Presentazione su schermo (4:3)</PresentationFormat>
  <Paragraphs>45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Blank</vt:lpstr>
      <vt:lpstr>   ORGANIC REFORM  Production rules   Empowerments that need to be activated in the IAs and DAs?  </vt:lpstr>
      <vt:lpstr>Needed for the production rules:</vt:lpstr>
    </vt:vector>
  </TitlesOfParts>
  <Company>European Commission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Planning  Organic Reform  IAs and DAs</dc:title>
  <dc:creator>IWANIUK Daria (AGRI)</dc:creator>
  <cp:lastModifiedBy>Iamb</cp:lastModifiedBy>
  <cp:revision>96</cp:revision>
  <cp:lastPrinted>2018-03-08T10:01:20Z</cp:lastPrinted>
  <dcterms:created xsi:type="dcterms:W3CDTF">2018-03-06T09:01:02Z</dcterms:created>
  <dcterms:modified xsi:type="dcterms:W3CDTF">2018-05-09T16:28:46Z</dcterms:modified>
</cp:coreProperties>
</file>